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076136292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hone@isda.org" initials="" lastIdx="1" clrIdx="0"/>
  <p:cmAuthor id="1" name="Georgina Jarratt" initials="GJ" lastIdx="10" clrIdx="1">
    <p:extLst>
      <p:ext uri="{19B8F6BF-5375-455C-9EA6-DF929625EA0E}">
        <p15:presenceInfo xmlns:p15="http://schemas.microsoft.com/office/powerpoint/2012/main" userId="S::georgina.jarratt@icmagroup.org::039baa20-7e84-4605-a126-9631fe33dd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CCC"/>
    <a:srgbClr val="CFE2F3"/>
    <a:srgbClr val="D9EAD3"/>
    <a:srgbClr val="D9D2E9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hone" userId="6e8792fb-4d47-4b56-a466-3246496b54fd" providerId="ADAL" clId="{BE403DD8-788F-4839-97C5-0F8CC0DD455A}"/>
    <pc:docChg chg="delSld">
      <pc:chgData name="David Shone" userId="6e8792fb-4d47-4b56-a466-3246496b54fd" providerId="ADAL" clId="{BE403DD8-788F-4839-97C5-0F8CC0DD455A}" dt="2025-02-11T16:01:10.646" v="0" actId="47"/>
      <pc:docMkLst>
        <pc:docMk/>
      </pc:docMkLst>
      <pc:sldChg chg="del">
        <pc:chgData name="David Shone" userId="6e8792fb-4d47-4b56-a466-3246496b54fd" providerId="ADAL" clId="{BE403DD8-788F-4839-97C5-0F8CC0DD455A}" dt="2025-02-11T16:01:10.646" v="0" actId="47"/>
        <pc:sldMkLst>
          <pc:docMk/>
          <pc:sldMk cId="3235356744" sldId="2076136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742010-7A4A-45F8-90C5-3CF7FB38E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79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064142"/>
      </p:ext>
    </p:extLst>
  </p:cSld>
  <p:clrMapOvr>
    <a:masterClrMapping/>
  </p:clrMapOvr>
  <p:transition/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8C68BE10-0978-EEE4-B48F-66B0645DBEB4}"/>
              </a:ext>
            </a:extLst>
          </p:cNvPr>
          <p:cNvSpPr txBox="1">
            <a:spLocks/>
          </p:cNvSpPr>
          <p:nvPr/>
        </p:nvSpPr>
        <p:spPr>
          <a:xfrm>
            <a:off x="463478" y="73842"/>
            <a:ext cx="6694276" cy="65339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>
                <a:solidFill>
                  <a:schemeClr val="bg1"/>
                </a:solidFill>
                <a:latin typeface="Calibri"/>
                <a:ea typeface="Lato" panose="020F0502020204030203" pitchFamily="34" charset="0"/>
                <a:cs typeface="Calibri"/>
              </a:defRPr>
            </a:lvl1pPr>
          </a:lstStyle>
          <a:p>
            <a:pPr defTabSz="685800">
              <a:buClrTx/>
              <a:defRPr/>
            </a:pPr>
            <a:r>
              <a:rPr lang="en-US" sz="1800" b="0" dirty="0">
                <a:solidFill>
                  <a:srgbClr val="32007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CDM </a:t>
            </a:r>
            <a:r>
              <a:rPr lang="en-US" sz="1800" b="0" u="sng" dirty="0">
                <a:solidFill>
                  <a:srgbClr val="32007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Target</a:t>
            </a:r>
            <a:r>
              <a:rPr lang="en-US" sz="1800" b="0" dirty="0">
                <a:solidFill>
                  <a:srgbClr val="32007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Operating Model 2025:</a:t>
            </a:r>
          </a:p>
          <a:p>
            <a:pPr defTabSz="685800">
              <a:buClrTx/>
              <a:defRPr/>
            </a:pPr>
            <a:r>
              <a:rPr lang="en-US" sz="1800" b="0" dirty="0">
                <a:solidFill>
                  <a:srgbClr val="32007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High Level Roles and Activities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FACFD9-E389-B754-208F-A8FE492BD573}"/>
              </a:ext>
            </a:extLst>
          </p:cNvPr>
          <p:cNvCxnSpPr>
            <a:cxnSpLocks/>
          </p:cNvCxnSpPr>
          <p:nvPr/>
        </p:nvCxnSpPr>
        <p:spPr>
          <a:xfrm>
            <a:off x="0" y="769500"/>
            <a:ext cx="91449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F44B99B-3AF6-ADEE-3D89-76F7F5FEF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450" y="107673"/>
            <a:ext cx="1113073" cy="576580"/>
          </a:xfrm>
          <a:prstGeom prst="rect">
            <a:avLst/>
          </a:prstGeom>
        </p:spPr>
      </p:pic>
      <p:sp>
        <p:nvSpPr>
          <p:cNvPr id="3" name="Google Shape;126;p15">
            <a:extLst>
              <a:ext uri="{FF2B5EF4-FFF2-40B4-BE49-F238E27FC236}">
                <a16:creationId xmlns:a16="http://schemas.microsoft.com/office/drawing/2014/main" id="{0A2E2B18-B8C3-8F99-7E8E-1A55E37FBD41}"/>
              </a:ext>
            </a:extLst>
          </p:cNvPr>
          <p:cNvSpPr/>
          <p:nvPr/>
        </p:nvSpPr>
        <p:spPr>
          <a:xfrm>
            <a:off x="311700" y="884400"/>
            <a:ext cx="1636500" cy="324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Governance</a:t>
            </a:r>
            <a:endParaRPr sz="1200" b="1"/>
          </a:p>
        </p:txBody>
      </p:sp>
      <p:sp>
        <p:nvSpPr>
          <p:cNvPr id="4" name="Google Shape;127;p15">
            <a:extLst>
              <a:ext uri="{FF2B5EF4-FFF2-40B4-BE49-F238E27FC236}">
                <a16:creationId xmlns:a16="http://schemas.microsoft.com/office/drawing/2014/main" id="{EEED52D8-A53E-3FA7-24B6-37EDBCAD0717}"/>
              </a:ext>
            </a:extLst>
          </p:cNvPr>
          <p:cNvSpPr/>
          <p:nvPr/>
        </p:nvSpPr>
        <p:spPr>
          <a:xfrm>
            <a:off x="1995850" y="884400"/>
            <a:ext cx="1636500" cy="324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Modeling/Design</a:t>
            </a:r>
            <a:endParaRPr sz="1200" b="1"/>
          </a:p>
        </p:txBody>
      </p:sp>
      <p:sp>
        <p:nvSpPr>
          <p:cNvPr id="6" name="Google Shape;128;p15">
            <a:extLst>
              <a:ext uri="{FF2B5EF4-FFF2-40B4-BE49-F238E27FC236}">
                <a16:creationId xmlns:a16="http://schemas.microsoft.com/office/drawing/2014/main" id="{516CFAD6-4914-610B-4732-2D37EA6734D7}"/>
              </a:ext>
            </a:extLst>
          </p:cNvPr>
          <p:cNvSpPr/>
          <p:nvPr/>
        </p:nvSpPr>
        <p:spPr>
          <a:xfrm>
            <a:off x="3680000" y="884400"/>
            <a:ext cx="1636500" cy="324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solidFill>
                  <a:schemeClr val="dk1"/>
                </a:solidFill>
              </a:rPr>
              <a:t>Technical</a:t>
            </a:r>
            <a:endParaRPr sz="1200" b="1"/>
          </a:p>
        </p:txBody>
      </p:sp>
      <p:sp>
        <p:nvSpPr>
          <p:cNvPr id="8" name="Google Shape;129;p15">
            <a:extLst>
              <a:ext uri="{FF2B5EF4-FFF2-40B4-BE49-F238E27FC236}">
                <a16:creationId xmlns:a16="http://schemas.microsoft.com/office/drawing/2014/main" id="{C487A653-46AE-09AD-6945-81CE6223649A}"/>
              </a:ext>
            </a:extLst>
          </p:cNvPr>
          <p:cNvSpPr/>
          <p:nvPr/>
        </p:nvSpPr>
        <p:spPr>
          <a:xfrm>
            <a:off x="5364150" y="884400"/>
            <a:ext cx="1636500" cy="324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Adoption</a:t>
            </a:r>
            <a:endParaRPr sz="1200" b="1"/>
          </a:p>
        </p:txBody>
      </p:sp>
      <p:sp>
        <p:nvSpPr>
          <p:cNvPr id="9" name="Google Shape;130;p15">
            <a:extLst>
              <a:ext uri="{FF2B5EF4-FFF2-40B4-BE49-F238E27FC236}">
                <a16:creationId xmlns:a16="http://schemas.microsoft.com/office/drawing/2014/main" id="{03DE49FC-82D7-804B-9E38-0414DDDDBA33}"/>
              </a:ext>
            </a:extLst>
          </p:cNvPr>
          <p:cNvSpPr/>
          <p:nvPr/>
        </p:nvSpPr>
        <p:spPr>
          <a:xfrm>
            <a:off x="320495" y="1303988"/>
            <a:ext cx="1627800" cy="2520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Define &amp; Publish the Roadmap </a:t>
            </a:r>
            <a:endParaRPr sz="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(via Steering WG)</a:t>
            </a:r>
            <a:endParaRPr sz="800" dirty="0"/>
          </a:p>
        </p:txBody>
      </p:sp>
      <p:sp>
        <p:nvSpPr>
          <p:cNvPr id="10" name="Google Shape;131;p15">
            <a:extLst>
              <a:ext uri="{FF2B5EF4-FFF2-40B4-BE49-F238E27FC236}">
                <a16:creationId xmlns:a16="http://schemas.microsoft.com/office/drawing/2014/main" id="{1339B312-1B49-8C10-86B3-DCCC56EEEA9C}"/>
              </a:ext>
            </a:extLst>
          </p:cNvPr>
          <p:cNvSpPr/>
          <p:nvPr/>
        </p:nvSpPr>
        <p:spPr>
          <a:xfrm>
            <a:off x="320495" y="1657075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Define &amp; Approve Releases </a:t>
            </a:r>
            <a:endParaRPr sz="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(via Contribution Review WG)</a:t>
            </a:r>
            <a:endParaRPr sz="800" dirty="0"/>
          </a:p>
        </p:txBody>
      </p:sp>
      <p:sp>
        <p:nvSpPr>
          <p:cNvPr id="12" name="Google Shape;132;p15">
            <a:extLst>
              <a:ext uri="{FF2B5EF4-FFF2-40B4-BE49-F238E27FC236}">
                <a16:creationId xmlns:a16="http://schemas.microsoft.com/office/drawing/2014/main" id="{34F4A32B-7CBD-B6CE-7CF6-4DA35E8CCEFE}"/>
              </a:ext>
            </a:extLst>
          </p:cNvPr>
          <p:cNvSpPr/>
          <p:nvPr/>
        </p:nvSpPr>
        <p:spPr>
          <a:xfrm>
            <a:off x="320495" y="2022413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Approve Pull Requests</a:t>
            </a:r>
            <a:endParaRPr sz="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(Maintainers)</a:t>
            </a:r>
            <a:endParaRPr sz="800" dirty="0"/>
          </a:p>
        </p:txBody>
      </p:sp>
      <p:sp>
        <p:nvSpPr>
          <p:cNvPr id="13" name="Google Shape;133;p15">
            <a:extLst>
              <a:ext uri="{FF2B5EF4-FFF2-40B4-BE49-F238E27FC236}">
                <a16:creationId xmlns:a16="http://schemas.microsoft.com/office/drawing/2014/main" id="{4133E0D9-1D21-55DA-398C-7C09723F66D1}"/>
              </a:ext>
            </a:extLst>
          </p:cNvPr>
          <p:cNvSpPr/>
          <p:nvPr/>
        </p:nvSpPr>
        <p:spPr>
          <a:xfrm>
            <a:off x="311700" y="2722789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Recruit. &amp; approval of other (addnl) Maintainers</a:t>
            </a:r>
            <a:endParaRPr sz="800" dirty="0"/>
          </a:p>
        </p:txBody>
      </p:sp>
      <p:sp>
        <p:nvSpPr>
          <p:cNvPr id="14" name="Google Shape;134;p15">
            <a:extLst>
              <a:ext uri="{FF2B5EF4-FFF2-40B4-BE49-F238E27FC236}">
                <a16:creationId xmlns:a16="http://schemas.microsoft.com/office/drawing/2014/main" id="{B9E336C2-5316-7DDD-4885-2762ED1A3E23}"/>
              </a:ext>
            </a:extLst>
          </p:cNvPr>
          <p:cNvSpPr/>
          <p:nvPr/>
        </p:nvSpPr>
        <p:spPr>
          <a:xfrm>
            <a:off x="7048300" y="884400"/>
            <a:ext cx="1636500" cy="324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/>
              <a:t>Administrative / Other</a:t>
            </a:r>
            <a:endParaRPr sz="1100" b="1"/>
          </a:p>
        </p:txBody>
      </p:sp>
      <p:sp>
        <p:nvSpPr>
          <p:cNvPr id="15" name="Google Shape;135;p15">
            <a:extLst>
              <a:ext uri="{FF2B5EF4-FFF2-40B4-BE49-F238E27FC236}">
                <a16:creationId xmlns:a16="http://schemas.microsoft.com/office/drawing/2014/main" id="{1D3C045C-D2FD-DF94-33E5-7CA91FBC4238}"/>
              </a:ext>
            </a:extLst>
          </p:cNvPr>
          <p:cNvSpPr/>
          <p:nvPr/>
        </p:nvSpPr>
        <p:spPr>
          <a:xfrm>
            <a:off x="5368475" y="3090897"/>
            <a:ext cx="1627800" cy="252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800" dirty="0"/>
              <a:t>Marketing: hosting &amp; visiting events, written materials etc.</a:t>
            </a:r>
            <a:endParaRPr sz="800" dirty="0"/>
          </a:p>
        </p:txBody>
      </p:sp>
      <p:sp>
        <p:nvSpPr>
          <p:cNvPr id="16" name="Google Shape;137;p15">
            <a:extLst>
              <a:ext uri="{FF2B5EF4-FFF2-40B4-BE49-F238E27FC236}">
                <a16:creationId xmlns:a16="http://schemas.microsoft.com/office/drawing/2014/main" id="{59C07F78-21AB-E7EA-5D21-A7EC28C5D8B0}"/>
              </a:ext>
            </a:extLst>
          </p:cNvPr>
          <p:cNvSpPr/>
          <p:nvPr/>
        </p:nvSpPr>
        <p:spPr>
          <a:xfrm>
            <a:off x="7057045" y="1301652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Project microsite</a:t>
            </a:r>
            <a:endParaRPr sz="800" dirty="0"/>
          </a:p>
        </p:txBody>
      </p:sp>
      <p:sp>
        <p:nvSpPr>
          <p:cNvPr id="17" name="Google Shape;138;p15">
            <a:extLst>
              <a:ext uri="{FF2B5EF4-FFF2-40B4-BE49-F238E27FC236}">
                <a16:creationId xmlns:a16="http://schemas.microsoft.com/office/drawing/2014/main" id="{EC35CD05-7608-D9A9-1F8E-4589226D0096}"/>
              </a:ext>
            </a:extLst>
          </p:cNvPr>
          <p:cNvSpPr/>
          <p:nvPr/>
        </p:nvSpPr>
        <p:spPr>
          <a:xfrm>
            <a:off x="7048250" y="1666989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Licenses (Apache, CSL)</a:t>
            </a:r>
            <a:endParaRPr sz="800" dirty="0"/>
          </a:p>
        </p:txBody>
      </p:sp>
      <p:sp>
        <p:nvSpPr>
          <p:cNvPr id="18" name="Google Shape;139;p15">
            <a:extLst>
              <a:ext uri="{FF2B5EF4-FFF2-40B4-BE49-F238E27FC236}">
                <a16:creationId xmlns:a16="http://schemas.microsoft.com/office/drawing/2014/main" id="{E3AB20A1-D37A-419D-6126-EC401BDBA5DD}"/>
              </a:ext>
            </a:extLst>
          </p:cNvPr>
          <p:cNvSpPr/>
          <p:nvPr/>
        </p:nvSpPr>
        <p:spPr>
          <a:xfrm>
            <a:off x="5372895" y="1303988"/>
            <a:ext cx="1627800" cy="252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800" dirty="0"/>
              <a:t>CDM Events (Showcase, webinars, conferences)</a:t>
            </a:r>
            <a:endParaRPr sz="800" dirty="0"/>
          </a:p>
        </p:txBody>
      </p:sp>
      <p:sp>
        <p:nvSpPr>
          <p:cNvPr id="19" name="Google Shape;140;p15">
            <a:extLst>
              <a:ext uri="{FF2B5EF4-FFF2-40B4-BE49-F238E27FC236}">
                <a16:creationId xmlns:a16="http://schemas.microsoft.com/office/drawing/2014/main" id="{DB583A4B-9964-1F91-131B-FEFDA291D0E3}"/>
              </a:ext>
            </a:extLst>
          </p:cNvPr>
          <p:cNvSpPr/>
          <p:nvPr/>
        </p:nvSpPr>
        <p:spPr>
          <a:xfrm>
            <a:off x="5372895" y="1657075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800" dirty="0"/>
              <a:t>Adoption use cases</a:t>
            </a:r>
            <a:endParaRPr sz="800" dirty="0"/>
          </a:p>
        </p:txBody>
      </p:sp>
      <p:sp>
        <p:nvSpPr>
          <p:cNvPr id="20" name="Google Shape;141;p15">
            <a:extLst>
              <a:ext uri="{FF2B5EF4-FFF2-40B4-BE49-F238E27FC236}">
                <a16:creationId xmlns:a16="http://schemas.microsoft.com/office/drawing/2014/main" id="{AA71768D-C1AA-2719-FB5A-7580A35F1F0A}"/>
              </a:ext>
            </a:extLst>
          </p:cNvPr>
          <p:cNvSpPr/>
          <p:nvPr/>
        </p:nvSpPr>
        <p:spPr>
          <a:xfrm>
            <a:off x="5372895" y="2022413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6000">
                <a:srgbClr val="D9EAD3"/>
              </a:gs>
              <a:gs pos="56000">
                <a:srgbClr val="FFF2CC"/>
              </a:gs>
              <a:gs pos="32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700" dirty="0"/>
              <a:t>Documented Examples (resource center, case studies, Expos, etc.)</a:t>
            </a:r>
            <a:endParaRPr sz="700" dirty="0"/>
          </a:p>
        </p:txBody>
      </p:sp>
      <p:sp>
        <p:nvSpPr>
          <p:cNvPr id="21" name="Google Shape;142;p15">
            <a:extLst>
              <a:ext uri="{FF2B5EF4-FFF2-40B4-BE49-F238E27FC236}">
                <a16:creationId xmlns:a16="http://schemas.microsoft.com/office/drawing/2014/main" id="{31925AB0-A76E-4BE2-4771-4CCD03670923}"/>
              </a:ext>
            </a:extLst>
          </p:cNvPr>
          <p:cNvSpPr/>
          <p:nvPr/>
        </p:nvSpPr>
        <p:spPr>
          <a:xfrm>
            <a:off x="5364100" y="2387750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800" dirty="0"/>
              <a:t>Hackathons</a:t>
            </a:r>
          </a:p>
          <a:p>
            <a:pPr algn="ctr"/>
            <a:r>
              <a:rPr lang="en" sz="800" dirty="0"/>
              <a:t>&amp; workshops &amp; Training etc.</a:t>
            </a:r>
            <a:endParaRPr sz="800" dirty="0"/>
          </a:p>
        </p:txBody>
      </p:sp>
      <p:sp>
        <p:nvSpPr>
          <p:cNvPr id="22" name="Google Shape;143;p15">
            <a:extLst>
              <a:ext uri="{FF2B5EF4-FFF2-40B4-BE49-F238E27FC236}">
                <a16:creationId xmlns:a16="http://schemas.microsoft.com/office/drawing/2014/main" id="{49289DC9-A3BA-D6C5-601C-732C2F2D6453}"/>
              </a:ext>
            </a:extLst>
          </p:cNvPr>
          <p:cNvSpPr/>
          <p:nvPr/>
        </p:nvSpPr>
        <p:spPr>
          <a:xfrm>
            <a:off x="3693170" y="1303988"/>
            <a:ext cx="1627800" cy="2520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6000">
                <a:srgbClr val="F4CCCC"/>
              </a:gs>
              <a:gs pos="35000">
                <a:srgbClr val="CFE2F3"/>
              </a:gs>
              <a:gs pos="32000">
                <a:srgbClr val="D9D2E9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700" dirty="0"/>
              <a:t>Build process automation</a:t>
            </a:r>
            <a:endParaRPr sz="700" dirty="0"/>
          </a:p>
        </p:txBody>
      </p:sp>
      <p:sp>
        <p:nvSpPr>
          <p:cNvPr id="23" name="Google Shape;144;p15">
            <a:extLst>
              <a:ext uri="{FF2B5EF4-FFF2-40B4-BE49-F238E27FC236}">
                <a16:creationId xmlns:a16="http://schemas.microsoft.com/office/drawing/2014/main" id="{60067719-C718-2A6F-C146-112233E767E7}"/>
              </a:ext>
            </a:extLst>
          </p:cNvPr>
          <p:cNvSpPr/>
          <p:nvPr/>
        </p:nvSpPr>
        <p:spPr>
          <a:xfrm>
            <a:off x="3693170" y="1657075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6000">
                <a:srgbClr val="F4CCCC"/>
              </a:gs>
              <a:gs pos="35000">
                <a:srgbClr val="CFE2F3"/>
              </a:gs>
              <a:gs pos="32000">
                <a:srgbClr val="D9D2E9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700" dirty="0"/>
              <a:t>Deployment/release processes, binaries publishing</a:t>
            </a:r>
            <a:endParaRPr sz="700" dirty="0"/>
          </a:p>
        </p:txBody>
      </p:sp>
      <p:sp>
        <p:nvSpPr>
          <p:cNvPr id="24" name="Google Shape;145;p15">
            <a:extLst>
              <a:ext uri="{FF2B5EF4-FFF2-40B4-BE49-F238E27FC236}">
                <a16:creationId xmlns:a16="http://schemas.microsoft.com/office/drawing/2014/main" id="{3BCD5ACB-729B-0E5B-903B-5CCF9FD5CF80}"/>
              </a:ext>
            </a:extLst>
          </p:cNvPr>
          <p:cNvSpPr/>
          <p:nvPr/>
        </p:nvSpPr>
        <p:spPr>
          <a:xfrm>
            <a:off x="3693170" y="2022413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F4CCCC"/>
              </a:gs>
            </a:gsLst>
            <a:lin ang="27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" dirty="0">
                <a:solidFill>
                  <a:schemeClr val="dk1"/>
                </a:solidFill>
              </a:rPr>
              <a:t>Tech design (architecture, infrastructure, via TAWG)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25" name="Google Shape;146;p15">
            <a:extLst>
              <a:ext uri="{FF2B5EF4-FFF2-40B4-BE49-F238E27FC236}">
                <a16:creationId xmlns:a16="http://schemas.microsoft.com/office/drawing/2014/main" id="{EA528E06-1A37-274D-DAC9-0E03027B6F3C}"/>
              </a:ext>
            </a:extLst>
          </p:cNvPr>
          <p:cNvSpPr/>
          <p:nvPr/>
        </p:nvSpPr>
        <p:spPr>
          <a:xfrm>
            <a:off x="3684375" y="2387750"/>
            <a:ext cx="1627800" cy="264300"/>
          </a:xfrm>
          <a:prstGeom prst="roundRect">
            <a:avLst>
              <a:gd name="adj" fmla="val 16667"/>
            </a:avLst>
          </a:prstGeom>
          <a:gradFill>
            <a:gsLst>
              <a:gs pos="50000">
                <a:srgbClr val="F4CCCC"/>
              </a:gs>
              <a:gs pos="50000">
                <a:srgbClr val="D9D2E9"/>
              </a:gs>
            </a:gsLst>
            <a:lin ang="2700000" scaled="1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00" dirty="0">
                <a:solidFill>
                  <a:schemeClr val="dk1"/>
                </a:solidFill>
              </a:rPr>
              <a:t>Technical Documentation &amp; microsite maintenance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26" name="Google Shape;147;p15">
            <a:extLst>
              <a:ext uri="{FF2B5EF4-FFF2-40B4-BE49-F238E27FC236}">
                <a16:creationId xmlns:a16="http://schemas.microsoft.com/office/drawing/2014/main" id="{06D4D1AE-DF89-C959-43EE-C31FCA7339EB}"/>
              </a:ext>
            </a:extLst>
          </p:cNvPr>
          <p:cNvSpPr/>
          <p:nvPr/>
        </p:nvSpPr>
        <p:spPr>
          <a:xfrm>
            <a:off x="2000207" y="4766788"/>
            <a:ext cx="1627800" cy="2520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Actions by FINOS</a:t>
            </a:r>
            <a:endParaRPr sz="800" dirty="0"/>
          </a:p>
        </p:txBody>
      </p:sp>
      <p:sp>
        <p:nvSpPr>
          <p:cNvPr id="27" name="Google Shape;148;p15">
            <a:extLst>
              <a:ext uri="{FF2B5EF4-FFF2-40B4-BE49-F238E27FC236}">
                <a16:creationId xmlns:a16="http://schemas.microsoft.com/office/drawing/2014/main" id="{D9A1DC67-1CEE-C578-38AA-27ED31BABE5E}"/>
              </a:ext>
            </a:extLst>
          </p:cNvPr>
          <p:cNvSpPr/>
          <p:nvPr/>
        </p:nvSpPr>
        <p:spPr>
          <a:xfrm>
            <a:off x="2006832" y="1657075"/>
            <a:ext cx="1627800" cy="264300"/>
          </a:xfrm>
          <a:prstGeom prst="roundRect">
            <a:avLst>
              <a:gd name="adj" fmla="val 16667"/>
            </a:avLst>
          </a:prstGeom>
          <a:gradFill>
            <a:gsLst>
              <a:gs pos="50000">
                <a:srgbClr val="F4CCCC"/>
              </a:gs>
              <a:gs pos="50000">
                <a:srgbClr val="D9D2E9"/>
              </a:gs>
            </a:gsLst>
            <a:lin ang="2700000" scaled="1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Design Documentation &amp; microsite maintenance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28" name="Google Shape;149;p15">
            <a:extLst>
              <a:ext uri="{FF2B5EF4-FFF2-40B4-BE49-F238E27FC236}">
                <a16:creationId xmlns:a16="http://schemas.microsoft.com/office/drawing/2014/main" id="{5750E620-DBE4-6074-226F-F0F3BF4274AC}"/>
              </a:ext>
            </a:extLst>
          </p:cNvPr>
          <p:cNvSpPr/>
          <p:nvPr/>
        </p:nvSpPr>
        <p:spPr>
          <a:xfrm>
            <a:off x="2006832" y="2022413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F4CCCC"/>
              </a:gs>
            </a:gsLst>
            <a:lin ang="27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Detailed domain WG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roadmap development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29" name="Google Shape;150;p15">
            <a:extLst>
              <a:ext uri="{FF2B5EF4-FFF2-40B4-BE49-F238E27FC236}">
                <a16:creationId xmlns:a16="http://schemas.microsoft.com/office/drawing/2014/main" id="{DDDF5D57-4503-4A2C-0098-091BB7A882D0}"/>
              </a:ext>
            </a:extLst>
          </p:cNvPr>
          <p:cNvSpPr/>
          <p:nvPr/>
        </p:nvSpPr>
        <p:spPr>
          <a:xfrm>
            <a:off x="1998038" y="23877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30" name="Google Shape;151;p15">
            <a:extLst>
              <a:ext uri="{FF2B5EF4-FFF2-40B4-BE49-F238E27FC236}">
                <a16:creationId xmlns:a16="http://schemas.microsoft.com/office/drawing/2014/main" id="{42D1D649-C714-CC96-99A0-D8CAA690FF22}"/>
              </a:ext>
            </a:extLst>
          </p:cNvPr>
          <p:cNvSpPr/>
          <p:nvPr/>
        </p:nvSpPr>
        <p:spPr>
          <a:xfrm>
            <a:off x="320500" y="4766800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Actions by Associations/ Maintainers</a:t>
            </a:r>
            <a:endParaRPr sz="800" dirty="0"/>
          </a:p>
        </p:txBody>
      </p:sp>
      <p:sp>
        <p:nvSpPr>
          <p:cNvPr id="31" name="Google Shape;152;p15">
            <a:extLst>
              <a:ext uri="{FF2B5EF4-FFF2-40B4-BE49-F238E27FC236}">
                <a16:creationId xmlns:a16="http://schemas.microsoft.com/office/drawing/2014/main" id="{2129A9B0-1B3F-9EAB-0A17-36E49840ED6C}"/>
              </a:ext>
            </a:extLst>
          </p:cNvPr>
          <p:cNvSpPr/>
          <p:nvPr/>
        </p:nvSpPr>
        <p:spPr>
          <a:xfrm>
            <a:off x="2013457" y="1297875"/>
            <a:ext cx="1627800" cy="252000"/>
          </a:xfrm>
          <a:prstGeom prst="roundRect">
            <a:avLst>
              <a:gd name="adj" fmla="val 16667"/>
            </a:avLst>
          </a:prstGeom>
          <a:gradFill>
            <a:gsLst>
              <a:gs pos="50000">
                <a:srgbClr val="F4CCCC"/>
              </a:gs>
              <a:gs pos="50000">
                <a:srgbClr val="D9D2E9"/>
              </a:gs>
            </a:gsLst>
            <a:lin ang="2700000" scaled="1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Data Modeling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(via Domain WGs)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32" name="Google Shape;153;p15">
            <a:extLst>
              <a:ext uri="{FF2B5EF4-FFF2-40B4-BE49-F238E27FC236}">
                <a16:creationId xmlns:a16="http://schemas.microsoft.com/office/drawing/2014/main" id="{290B1896-CACA-BFCB-2791-2F3BEC3B23D5}"/>
              </a:ext>
            </a:extLst>
          </p:cNvPr>
          <p:cNvSpPr/>
          <p:nvPr/>
        </p:nvSpPr>
        <p:spPr>
          <a:xfrm>
            <a:off x="3684375" y="4749950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Actions by centralised paid contributors</a:t>
            </a:r>
            <a:endParaRPr sz="800" dirty="0"/>
          </a:p>
        </p:txBody>
      </p:sp>
      <p:sp>
        <p:nvSpPr>
          <p:cNvPr id="33" name="Google Shape;154;p15">
            <a:extLst>
              <a:ext uri="{FF2B5EF4-FFF2-40B4-BE49-F238E27FC236}">
                <a16:creationId xmlns:a16="http://schemas.microsoft.com/office/drawing/2014/main" id="{EEC35C08-0817-24A9-D514-C4ECC97A69D7}"/>
              </a:ext>
            </a:extLst>
          </p:cNvPr>
          <p:cNvSpPr/>
          <p:nvPr/>
        </p:nvSpPr>
        <p:spPr>
          <a:xfrm>
            <a:off x="5364100" y="4749950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Actions by project community contributors</a:t>
            </a:r>
            <a:endParaRPr sz="800" dirty="0"/>
          </a:p>
        </p:txBody>
      </p:sp>
      <p:sp>
        <p:nvSpPr>
          <p:cNvPr id="34" name="Google Shape;155;p15">
            <a:extLst>
              <a:ext uri="{FF2B5EF4-FFF2-40B4-BE49-F238E27FC236}">
                <a16:creationId xmlns:a16="http://schemas.microsoft.com/office/drawing/2014/main" id="{6583493F-D3FC-45A4-BA48-DBAA935CF39F}"/>
              </a:ext>
            </a:extLst>
          </p:cNvPr>
          <p:cNvSpPr/>
          <p:nvPr/>
        </p:nvSpPr>
        <p:spPr>
          <a:xfrm>
            <a:off x="7057045" y="4765613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/>
              <a:t>Actions by project community (not contributing but using)</a:t>
            </a:r>
            <a:endParaRPr sz="800" dirty="0"/>
          </a:p>
        </p:txBody>
      </p:sp>
      <p:sp>
        <p:nvSpPr>
          <p:cNvPr id="35" name="Google Shape;156;p15">
            <a:extLst>
              <a:ext uri="{FF2B5EF4-FFF2-40B4-BE49-F238E27FC236}">
                <a16:creationId xmlns:a16="http://schemas.microsoft.com/office/drawing/2014/main" id="{E46B1E2E-4E31-B408-481E-71607B17327B}"/>
              </a:ext>
            </a:extLst>
          </p:cNvPr>
          <p:cNvSpPr/>
          <p:nvPr/>
        </p:nvSpPr>
        <p:spPr>
          <a:xfrm>
            <a:off x="311700" y="2377812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 dirty="0">
                <a:solidFill>
                  <a:schemeClr val="dk1"/>
                </a:solidFill>
              </a:rPr>
              <a:t>Release Management &amp; Coordination</a:t>
            </a:r>
            <a:endParaRPr sz="800" dirty="0">
              <a:solidFill>
                <a:schemeClr val="dk1"/>
              </a:solidFill>
            </a:endParaRPr>
          </a:p>
        </p:txBody>
      </p:sp>
      <p:sp>
        <p:nvSpPr>
          <p:cNvPr id="36" name="Google Shape;157;p15">
            <a:extLst>
              <a:ext uri="{FF2B5EF4-FFF2-40B4-BE49-F238E27FC236}">
                <a16:creationId xmlns:a16="http://schemas.microsoft.com/office/drawing/2014/main" id="{3D5A713B-AEB2-F021-B18D-2B52E29AB652}"/>
              </a:ext>
            </a:extLst>
          </p:cNvPr>
          <p:cNvSpPr/>
          <p:nvPr/>
        </p:nvSpPr>
        <p:spPr>
          <a:xfrm>
            <a:off x="7052625" y="2020647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6000">
                <a:srgbClr val="CFE2F3"/>
              </a:gs>
              <a:gs pos="35000">
                <a:srgbClr val="D9EAD3"/>
              </a:gs>
              <a:gs pos="32000">
                <a:srgbClr val="F4CCCC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800" dirty="0"/>
              <a:t>Meeting administration</a:t>
            </a:r>
            <a:endParaRPr sz="800" dirty="0"/>
          </a:p>
        </p:txBody>
      </p:sp>
      <p:sp>
        <p:nvSpPr>
          <p:cNvPr id="37" name="Google Shape;158;p15">
            <a:extLst>
              <a:ext uri="{FF2B5EF4-FFF2-40B4-BE49-F238E27FC236}">
                <a16:creationId xmlns:a16="http://schemas.microsoft.com/office/drawing/2014/main" id="{ED665771-E155-FC54-0858-58261C712F65}"/>
              </a:ext>
            </a:extLst>
          </p:cNvPr>
          <p:cNvSpPr/>
          <p:nvPr/>
        </p:nvSpPr>
        <p:spPr>
          <a:xfrm>
            <a:off x="5368475" y="2730650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800" dirty="0"/>
              <a:t>Shared resource of CDM use cases for community</a:t>
            </a:r>
            <a:endParaRPr sz="800" dirty="0"/>
          </a:p>
        </p:txBody>
      </p:sp>
      <p:sp>
        <p:nvSpPr>
          <p:cNvPr id="38" name="Google Shape;159;p15">
            <a:extLst>
              <a:ext uri="{FF2B5EF4-FFF2-40B4-BE49-F238E27FC236}">
                <a16:creationId xmlns:a16="http://schemas.microsoft.com/office/drawing/2014/main" id="{094B42B2-4173-0CE2-C55F-29987D52C7F1}"/>
              </a:ext>
            </a:extLst>
          </p:cNvPr>
          <p:cNvSpPr/>
          <p:nvPr/>
        </p:nvSpPr>
        <p:spPr>
          <a:xfrm>
            <a:off x="3677762" y="2724638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66000">
                <a:srgbClr val="F4CCCC"/>
              </a:gs>
              <a:gs pos="35000">
                <a:srgbClr val="D9EAD3"/>
              </a:gs>
              <a:gs pos="32000">
                <a:srgbClr val="D9D2E9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700" dirty="0"/>
              <a:t>Technical support</a:t>
            </a:r>
            <a:endParaRPr sz="700" dirty="0"/>
          </a:p>
        </p:txBody>
      </p:sp>
      <p:sp>
        <p:nvSpPr>
          <p:cNvPr id="39" name="Google Shape;160;p15">
            <a:extLst>
              <a:ext uri="{FF2B5EF4-FFF2-40B4-BE49-F238E27FC236}">
                <a16:creationId xmlns:a16="http://schemas.microsoft.com/office/drawing/2014/main" id="{AE4B10A5-1F82-4A7F-669D-5C003C034B0F}"/>
              </a:ext>
            </a:extLst>
          </p:cNvPr>
          <p:cNvSpPr/>
          <p:nvPr/>
        </p:nvSpPr>
        <p:spPr>
          <a:xfrm>
            <a:off x="2002413" y="27306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40" name="Google Shape;161;p15">
            <a:extLst>
              <a:ext uri="{FF2B5EF4-FFF2-40B4-BE49-F238E27FC236}">
                <a16:creationId xmlns:a16="http://schemas.microsoft.com/office/drawing/2014/main" id="{23A67E3E-3EE7-BE2C-C3C9-DE934CDC4EAF}"/>
              </a:ext>
            </a:extLst>
          </p:cNvPr>
          <p:cNvSpPr/>
          <p:nvPr/>
        </p:nvSpPr>
        <p:spPr>
          <a:xfrm>
            <a:off x="311700" y="3073550"/>
            <a:ext cx="1627800" cy="264300"/>
          </a:xfrm>
          <a:prstGeom prst="roundRect">
            <a:avLst>
              <a:gd name="adj" fmla="val 16667"/>
            </a:avLst>
          </a:prstGeom>
          <a:gradFill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D9D2E9"/>
              </a:gs>
            </a:gsLst>
            <a:lin ang="2700000" scaled="1"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800" dirty="0"/>
              <a:t>Design Principles</a:t>
            </a:r>
            <a:endParaRPr sz="800" dirty="0"/>
          </a:p>
        </p:txBody>
      </p:sp>
      <p:sp>
        <p:nvSpPr>
          <p:cNvPr id="41" name="Google Shape;162;p15">
            <a:extLst>
              <a:ext uri="{FF2B5EF4-FFF2-40B4-BE49-F238E27FC236}">
                <a16:creationId xmlns:a16="http://schemas.microsoft.com/office/drawing/2014/main" id="{2E26668D-5417-B9C6-6117-89DD53F01F0A}"/>
              </a:ext>
            </a:extLst>
          </p:cNvPr>
          <p:cNvSpPr/>
          <p:nvPr/>
        </p:nvSpPr>
        <p:spPr>
          <a:xfrm>
            <a:off x="7048250" y="2385063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42" name="Google Shape;164;p15">
            <a:extLst>
              <a:ext uri="{FF2B5EF4-FFF2-40B4-BE49-F238E27FC236}">
                <a16:creationId xmlns:a16="http://schemas.microsoft.com/office/drawing/2014/main" id="{C6B249B6-AD2C-7E11-8C05-8538DB66FF0C}"/>
              </a:ext>
            </a:extLst>
          </p:cNvPr>
          <p:cNvSpPr/>
          <p:nvPr/>
        </p:nvSpPr>
        <p:spPr>
          <a:xfrm>
            <a:off x="3684375" y="30735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43" name="Google Shape;165;p15">
            <a:extLst>
              <a:ext uri="{FF2B5EF4-FFF2-40B4-BE49-F238E27FC236}">
                <a16:creationId xmlns:a16="http://schemas.microsoft.com/office/drawing/2014/main" id="{82D362C4-E2E8-D6AF-5143-0C6FBE9ACBAE}"/>
              </a:ext>
            </a:extLst>
          </p:cNvPr>
          <p:cNvSpPr/>
          <p:nvPr/>
        </p:nvSpPr>
        <p:spPr>
          <a:xfrm>
            <a:off x="1998038" y="30735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58" name="Google Shape;161;p15">
            <a:extLst>
              <a:ext uri="{FF2B5EF4-FFF2-40B4-BE49-F238E27FC236}">
                <a16:creationId xmlns:a16="http://schemas.microsoft.com/office/drawing/2014/main" id="{4BB4BC05-2EFB-D17F-AB34-E43DC820E37D}"/>
              </a:ext>
            </a:extLst>
          </p:cNvPr>
          <p:cNvSpPr/>
          <p:nvPr/>
        </p:nvSpPr>
        <p:spPr>
          <a:xfrm>
            <a:off x="320495" y="3419143"/>
            <a:ext cx="1627800" cy="2643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800" dirty="0"/>
              <a:t>Investment Oversight</a:t>
            </a:r>
            <a:endParaRPr sz="800" dirty="0"/>
          </a:p>
        </p:txBody>
      </p:sp>
      <p:sp>
        <p:nvSpPr>
          <p:cNvPr id="59" name="Google Shape;162;p15">
            <a:extLst>
              <a:ext uri="{FF2B5EF4-FFF2-40B4-BE49-F238E27FC236}">
                <a16:creationId xmlns:a16="http://schemas.microsoft.com/office/drawing/2014/main" id="{FD52BB5F-BCDD-5D54-E0DD-57309B391458}"/>
              </a:ext>
            </a:extLst>
          </p:cNvPr>
          <p:cNvSpPr/>
          <p:nvPr/>
        </p:nvSpPr>
        <p:spPr>
          <a:xfrm>
            <a:off x="7063669" y="2729663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60" name="Google Shape;163;p15">
            <a:extLst>
              <a:ext uri="{FF2B5EF4-FFF2-40B4-BE49-F238E27FC236}">
                <a16:creationId xmlns:a16="http://schemas.microsoft.com/office/drawing/2014/main" id="{F8933390-B321-3F02-4BB5-A11EE50FBB0E}"/>
              </a:ext>
            </a:extLst>
          </p:cNvPr>
          <p:cNvSpPr/>
          <p:nvPr/>
        </p:nvSpPr>
        <p:spPr>
          <a:xfrm>
            <a:off x="5379519" y="34181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61" name="Google Shape;164;p15">
            <a:extLst>
              <a:ext uri="{FF2B5EF4-FFF2-40B4-BE49-F238E27FC236}">
                <a16:creationId xmlns:a16="http://schemas.microsoft.com/office/drawing/2014/main" id="{DA6119CA-9C03-B373-FBD7-0B17EB9826E3}"/>
              </a:ext>
            </a:extLst>
          </p:cNvPr>
          <p:cNvSpPr/>
          <p:nvPr/>
        </p:nvSpPr>
        <p:spPr>
          <a:xfrm>
            <a:off x="3699794" y="34181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62" name="Google Shape;165;p15">
            <a:extLst>
              <a:ext uri="{FF2B5EF4-FFF2-40B4-BE49-F238E27FC236}">
                <a16:creationId xmlns:a16="http://schemas.microsoft.com/office/drawing/2014/main" id="{3E1B4683-E5CF-3740-EF53-DD2D052B0B2C}"/>
              </a:ext>
            </a:extLst>
          </p:cNvPr>
          <p:cNvSpPr/>
          <p:nvPr/>
        </p:nvSpPr>
        <p:spPr>
          <a:xfrm>
            <a:off x="2013457" y="341815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74" name="Google Shape;162;p15">
            <a:extLst>
              <a:ext uri="{FF2B5EF4-FFF2-40B4-BE49-F238E27FC236}">
                <a16:creationId xmlns:a16="http://schemas.microsoft.com/office/drawing/2014/main" id="{55F35919-14C5-9404-CADE-E58FBB0982EA}"/>
              </a:ext>
            </a:extLst>
          </p:cNvPr>
          <p:cNvSpPr/>
          <p:nvPr/>
        </p:nvSpPr>
        <p:spPr>
          <a:xfrm>
            <a:off x="7063669" y="3081621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75" name="Google Shape;162;p15">
            <a:extLst>
              <a:ext uri="{FF2B5EF4-FFF2-40B4-BE49-F238E27FC236}">
                <a16:creationId xmlns:a16="http://schemas.microsoft.com/office/drawing/2014/main" id="{61C3AD29-5DF4-BD35-9307-0C6BE147395A}"/>
              </a:ext>
            </a:extLst>
          </p:cNvPr>
          <p:cNvSpPr/>
          <p:nvPr/>
        </p:nvSpPr>
        <p:spPr>
          <a:xfrm>
            <a:off x="7063669" y="3430290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76" name="Google Shape;161;p15">
            <a:extLst>
              <a:ext uri="{FF2B5EF4-FFF2-40B4-BE49-F238E27FC236}">
                <a16:creationId xmlns:a16="http://schemas.microsoft.com/office/drawing/2014/main" id="{21F9B60B-0563-A07E-3BEE-40177E3B4A24}"/>
              </a:ext>
            </a:extLst>
          </p:cNvPr>
          <p:cNvSpPr/>
          <p:nvPr/>
        </p:nvSpPr>
        <p:spPr>
          <a:xfrm>
            <a:off x="320495" y="3764736"/>
            <a:ext cx="1627800" cy="26430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50000">
                <a:srgbClr val="D9EAD3"/>
              </a:gs>
              <a:gs pos="50000">
                <a:srgbClr val="D9EAD3"/>
              </a:gs>
              <a:gs pos="50000">
                <a:srgbClr val="CFE2F3"/>
              </a:gs>
            </a:gsLst>
            <a:lin ang="13500000" scaled="1"/>
            <a:tileRect/>
          </a:gra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800" dirty="0"/>
              <a:t>Licence Management (overseen by Steering WG)</a:t>
            </a:r>
            <a:endParaRPr sz="800" dirty="0"/>
          </a:p>
        </p:txBody>
      </p:sp>
      <p:sp>
        <p:nvSpPr>
          <p:cNvPr id="77" name="Google Shape;163;p15">
            <a:extLst>
              <a:ext uri="{FF2B5EF4-FFF2-40B4-BE49-F238E27FC236}">
                <a16:creationId xmlns:a16="http://schemas.microsoft.com/office/drawing/2014/main" id="{3DA212B8-570B-E21D-C043-97482CFD76CE}"/>
              </a:ext>
            </a:extLst>
          </p:cNvPr>
          <p:cNvSpPr/>
          <p:nvPr/>
        </p:nvSpPr>
        <p:spPr>
          <a:xfrm>
            <a:off x="5389300" y="3764275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78" name="Google Shape;164;p15">
            <a:extLst>
              <a:ext uri="{FF2B5EF4-FFF2-40B4-BE49-F238E27FC236}">
                <a16:creationId xmlns:a16="http://schemas.microsoft.com/office/drawing/2014/main" id="{314CAA26-F2CB-E7B7-92ED-AB2BB878C39E}"/>
              </a:ext>
            </a:extLst>
          </p:cNvPr>
          <p:cNvSpPr/>
          <p:nvPr/>
        </p:nvSpPr>
        <p:spPr>
          <a:xfrm>
            <a:off x="3709575" y="3764275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79" name="Google Shape;165;p15">
            <a:extLst>
              <a:ext uri="{FF2B5EF4-FFF2-40B4-BE49-F238E27FC236}">
                <a16:creationId xmlns:a16="http://schemas.microsoft.com/office/drawing/2014/main" id="{2ECBCC47-AF7D-4B3F-0C05-C19D362AE784}"/>
              </a:ext>
            </a:extLst>
          </p:cNvPr>
          <p:cNvSpPr/>
          <p:nvPr/>
        </p:nvSpPr>
        <p:spPr>
          <a:xfrm>
            <a:off x="2023238" y="3764275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80" name="Google Shape;162;p15">
            <a:extLst>
              <a:ext uri="{FF2B5EF4-FFF2-40B4-BE49-F238E27FC236}">
                <a16:creationId xmlns:a16="http://schemas.microsoft.com/office/drawing/2014/main" id="{BFF61A99-C33B-EE87-78D4-EEE1813DB594}"/>
              </a:ext>
            </a:extLst>
          </p:cNvPr>
          <p:cNvSpPr/>
          <p:nvPr/>
        </p:nvSpPr>
        <p:spPr>
          <a:xfrm>
            <a:off x="7073450" y="3776415"/>
            <a:ext cx="1627800" cy="264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</p:spTree>
    <p:extLst>
      <p:ext uri="{BB962C8B-B14F-4D97-AF65-F5344CB8AC3E}">
        <p14:creationId xmlns:p14="http://schemas.microsoft.com/office/powerpoint/2010/main" val="23860264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20b51a-7dda-4d1d-8e76-1270bfcccbcb" xsi:nil="true"/>
    <lcf76f155ced4ddcb4097134ff3c332f xmlns="4c88ae56-2fce-457e-a6ec-b1e5e09e2e5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70EAEE62EFFB43B0FB99848E2D79D1" ma:contentTypeVersion="18" ma:contentTypeDescription="Create a new document." ma:contentTypeScope="" ma:versionID="ea98114f8e8f59f27ecd3875cdc659fd">
  <xsd:schema xmlns:xsd="http://www.w3.org/2001/XMLSchema" xmlns:xs="http://www.w3.org/2001/XMLSchema" xmlns:p="http://schemas.microsoft.com/office/2006/metadata/properties" xmlns:ns2="4c88ae56-2fce-457e-a6ec-b1e5e09e2e50" xmlns:ns3="5f20b51a-7dda-4d1d-8e76-1270bfcccbcb" targetNamespace="http://schemas.microsoft.com/office/2006/metadata/properties" ma:root="true" ma:fieldsID="66d589ee1efeea2b0c307394e6f71ec4" ns2:_="" ns3:_="">
    <xsd:import namespace="4c88ae56-2fce-457e-a6ec-b1e5e09e2e50"/>
    <xsd:import namespace="5f20b51a-7dda-4d1d-8e76-1270bfccc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8ae56-2fce-457e-a6ec-b1e5e09e2e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6ec069-1e13-4f41-8711-e78c8fa09d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0b51a-7dda-4d1d-8e76-1270bfccc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e8c862-d778-43ef-84f4-028793df73b6}" ma:internalName="TaxCatchAll" ma:showField="CatchAllData" ma:web="5f20b51a-7dda-4d1d-8e76-1270bfccc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37FC25-2CA3-44A6-A6C9-9EE1DD6843FF}">
  <ds:schemaRefs>
    <ds:schemaRef ds:uri="http://schemas.microsoft.com/office/2006/metadata/properties"/>
    <ds:schemaRef ds:uri="http://schemas.microsoft.com/office/infopath/2007/PartnerControls"/>
    <ds:schemaRef ds:uri="5f20b51a-7dda-4d1d-8e76-1270bfcccbcb"/>
    <ds:schemaRef ds:uri="4c88ae56-2fce-457e-a6ec-b1e5e09e2e50"/>
  </ds:schemaRefs>
</ds:datastoreItem>
</file>

<file path=customXml/itemProps2.xml><?xml version="1.0" encoding="utf-8"?>
<ds:datastoreItem xmlns:ds="http://schemas.openxmlformats.org/officeDocument/2006/customXml" ds:itemID="{8375C4C1-643C-47EF-820B-0EE4B5E570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02FF4A-80D5-4A2E-BA7C-91BB172495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88ae56-2fce-457e-a6ec-b1e5e09e2e50"/>
    <ds:schemaRef ds:uri="5f20b51a-7dda-4d1d-8e76-1270bfccc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b676213-c285-47a2-bc12-c9207c5e8ed8}" enabled="0" method="" siteId="{ab676213-c285-47a2-bc12-c9207c5e8ed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206</Words>
  <Application>Microsoft Office PowerPoint</Application>
  <PresentationFormat>On-screen Show (16:9)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CDM 2024</dc:title>
  <dc:creator>Georgina Jarratt</dc:creator>
  <cp:lastModifiedBy>David Shone</cp:lastModifiedBy>
  <cp:revision>4</cp:revision>
  <dcterms:modified xsi:type="dcterms:W3CDTF">2025-02-11T16:01:21Z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0x0101009070EAEE62EFFB43B0FB99848E2D79D1</vt:lpwstr>
  </property>
  <property fmtid="{D5CDD505-2E9C-101B-9397-08002B2CF9AE}" pid="3" name="MediaServiceImageTags">
    <vt:lpwstr/>
  </property>
</Properties>
</file>